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08" r:id="rId1"/>
  </p:sldMasterIdLst>
  <p:sldIdLst>
    <p:sldId id="256" r:id="rId2"/>
    <p:sldId id="262" r:id="rId3"/>
    <p:sldId id="263" r:id="rId4"/>
    <p:sldId id="264" r:id="rId5"/>
    <p:sldId id="257" r:id="rId6"/>
    <p:sldId id="258" r:id="rId7"/>
    <p:sldId id="259" r:id="rId8"/>
    <p:sldId id="260" r:id="rId9"/>
    <p:sldId id="261" r:id="rId10"/>
    <p:sldId id="265" r:id="rId11"/>
    <p:sldId id="266" r:id="rId12"/>
    <p:sldId id="268" r:id="rId13"/>
    <p:sldId id="267" r:id="rId14"/>
    <p:sldId id="271" r:id="rId15"/>
    <p:sldId id="269" r:id="rId16"/>
    <p:sldId id="270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9" d="100"/>
          <a:sy n="89" d="100"/>
        </p:scale>
        <p:origin x="432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jpg>
</file>

<file path=ppt/media/image11.jp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800"/>
            </a:lvl4pPr>
            <a:lvl5pPr marL="1828800" indent="0" algn="ctr">
              <a:buNone/>
              <a:defRPr sz="1800"/>
            </a:lvl5pPr>
            <a:lvl6pPr marL="2286000" indent="0" algn="ctr">
              <a:buNone/>
              <a:defRPr sz="1800"/>
            </a:lvl6pPr>
            <a:lvl7pPr marL="2743200" indent="0" algn="ctr">
              <a:buNone/>
              <a:defRPr sz="1800"/>
            </a:lvl7pPr>
            <a:lvl8pPr marL="3200400" indent="0" algn="ctr">
              <a:buNone/>
              <a:defRPr sz="1800"/>
            </a:lvl8pPr>
            <a:lvl9pPr marL="3657600" indent="0" algn="ctr">
              <a:buNone/>
              <a:defRPr sz="18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algn="l">
              <a:defRPr/>
            </a:lvl1pPr>
          </a:lstStyle>
          <a:p>
            <a:fld id="{6CD85BEF-ED11-40FF-B73D-13073E4EDDD3}" type="datetimeFigureOut">
              <a:rPr lang="en-US" smtClean="0"/>
              <a:t>6/10/2020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BF364A-3266-4551-9E66-49003E9EC997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9463614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D85BEF-ED11-40FF-B73D-13073E4EDDD3}" type="datetimeFigureOut">
              <a:rPr lang="en-US" smtClean="0"/>
              <a:t>6/10/2020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BF364A-3266-4551-9E66-49003E9EC9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0141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762000"/>
            <a:ext cx="2628900" cy="5410200"/>
          </a:xfrm>
        </p:spPr>
        <p:txBody>
          <a:bodyPr vert="eaVert" lIns="45720" tIns="91440" rIns="45720" bIns="91440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90601" y="762000"/>
            <a:ext cx="7581900" cy="541020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D85BEF-ED11-40FF-B73D-13073E4EDDD3}" type="datetimeFigureOut">
              <a:rPr lang="en-US" smtClean="0"/>
              <a:t>6/10/2020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BF364A-3266-4551-9E66-49003E9EC997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/>
          <p:cNvCxnSpPr/>
          <p:nvPr/>
        </p:nvCxnSpPr>
        <p:spPr>
          <a:xfrm rot="5400000" flipV="1">
            <a:off x="10058400" y="59263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0495326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D85BEF-ED11-40FF-B73D-13073E4EDDD3}" type="datetimeFigureOut">
              <a:rPr lang="en-US" smtClean="0"/>
              <a:t>6/10/2020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BF364A-3266-4551-9E66-49003E9EC9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43704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b="0" spc="200"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D85BEF-ED11-40FF-B73D-13073E4EDDD3}" type="datetimeFigureOut">
              <a:rPr lang="en-US" smtClean="0"/>
              <a:t>6/10/2020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BF364A-3266-4551-9E66-49003E9EC997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147178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24127" y="2286000"/>
            <a:ext cx="4754880" cy="402336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989320" y="2286000"/>
            <a:ext cx="4754880" cy="402336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D85BEF-ED11-40FF-B73D-13073E4EDDD3}" type="datetimeFigureOut">
              <a:rPr lang="en-US" smtClean="0"/>
              <a:t>6/10/2020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BF364A-3266-4551-9E66-49003E9EC9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58293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2300" b="0" cap="none" baseline="0">
                <a:solidFill>
                  <a:schemeClr val="accent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24128" y="2967788"/>
            <a:ext cx="4754880" cy="334157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990888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lang="en-US" sz="2300" b="0" kern="1200" cap="none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990888" y="2967788"/>
            <a:ext cx="4754880" cy="334157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D85BEF-ED11-40FF-B73D-13073E4EDDD3}" type="datetimeFigureOut">
              <a:rPr lang="en-US" smtClean="0"/>
              <a:t>6/10/2020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BF364A-3266-4551-9E66-49003E9EC9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41135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D85BEF-ED11-40FF-B73D-13073E4EDDD3}" type="datetimeFigureOut">
              <a:rPr lang="en-US" smtClean="0"/>
              <a:t>6/10/2020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BF364A-3266-4551-9E66-49003E9EC9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97343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D85BEF-ED11-40FF-B73D-13073E4EDDD3}" type="datetimeFigureOut">
              <a:rPr lang="en-US" smtClean="0"/>
              <a:t>6/10/2020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BF364A-3266-4551-9E66-49003E9EC9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341944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24128" y="471509"/>
            <a:ext cx="4389120" cy="1737360"/>
          </a:xfrm>
        </p:spPr>
        <p:txBody>
          <a:bodyPr>
            <a:noAutofit/>
          </a:bodyPr>
          <a:lstStyle>
            <a:lvl1pPr>
              <a:lnSpc>
                <a:spcPct val="80000"/>
              </a:lnSpc>
              <a:defRPr sz="4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15000" y="822960"/>
            <a:ext cx="5678424" cy="518464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128" y="2257506"/>
            <a:ext cx="4389120" cy="3762294"/>
          </a:xfrm>
        </p:spPr>
        <p:txBody>
          <a:bodyPr lIns="91440" rIns="91440">
            <a:normAutofit/>
          </a:bodyPr>
          <a:lstStyle>
            <a:lvl1pPr marL="0" indent="0">
              <a:lnSpc>
                <a:spcPct val="108000"/>
              </a:lnSpc>
              <a:spcBef>
                <a:spcPts val="6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D85BEF-ED11-40FF-B73D-13073E4EDDD3}" type="datetimeFigureOut">
              <a:rPr lang="en-US" smtClean="0"/>
              <a:t>6/10/2020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BF364A-3266-4551-9E66-49003E9EC9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251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8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-1"/>
            <a:ext cx="12188952" cy="4572000"/>
          </a:xfrm>
          <a:solidFill>
            <a:schemeClr val="accent1">
              <a:lumMod val="60000"/>
              <a:lumOff val="40000"/>
            </a:schemeClr>
          </a:solidFill>
        </p:spPr>
        <p:txBody>
          <a:bodyPr lIns="457200" tIns="365760" rIns="45720" bIns="4572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10600" y="4960138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D85BEF-ED11-40FF-B73D-13073E4EDDD3}" type="datetimeFigureOut">
              <a:rPr lang="en-US" smtClean="0"/>
              <a:t>6/10/2020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BF364A-3266-4551-9E66-49003E9EC997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284232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286000"/>
            <a:ext cx="9720073" cy="4023360"/>
          </a:xfrm>
          <a:prstGeom prst="rect">
            <a:avLst/>
          </a:prstGeom>
        </p:spPr>
        <p:txBody>
          <a:bodyPr vert="horz" lIns="45720" tIns="45720" rIns="4572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24129" y="6470704"/>
            <a:ext cx="2154143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6CD85BEF-ED11-40FF-B73D-13073E4EDDD3}" type="datetimeFigureOut">
              <a:rPr lang="en-US" smtClean="0"/>
              <a:t>6/10/2020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842932" y="6470704"/>
            <a:ext cx="5901459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cap="all" baseline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837333" y="6470704"/>
            <a:ext cx="973667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CCBF364A-3266-4551-9E66-49003E9EC997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/>
          <p:cNvCxnSpPr/>
          <p:nvPr/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698417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9" r:id="rId1"/>
    <p:sldLayoutId id="2147483710" r:id="rId2"/>
    <p:sldLayoutId id="2147483711" r:id="rId3"/>
    <p:sldLayoutId id="2147483712" r:id="rId4"/>
    <p:sldLayoutId id="2147483713" r:id="rId5"/>
    <p:sldLayoutId id="2147483714" r:id="rId6"/>
    <p:sldLayoutId id="2147483715" r:id="rId7"/>
    <p:sldLayoutId id="2147483716" r:id="rId8"/>
    <p:sldLayoutId id="2147483717" r:id="rId9"/>
    <p:sldLayoutId id="2147483718" r:id="rId10"/>
    <p:sldLayoutId id="2147483719" r:id="rId11"/>
  </p:sldLayoutIdLst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5000" kern="1200" cap="all" spc="100" baseline="0">
          <a:solidFill>
            <a:schemeClr val="tx1">
              <a:lumMod val="95000"/>
              <a:lumOff val="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Tw Cen MT" panose="020B0602020104020603" pitchFamily="34" charset="0"/>
        <a:buChar char=" 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26517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4480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59436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77724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91440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060704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216152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13624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Capstone Project case study 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smtClean="0"/>
              <a:t>Indian </a:t>
            </a:r>
            <a:r>
              <a:rPr lang="en-US" dirty="0" smtClean="0"/>
              <a:t>Restaurants In Al </a:t>
            </a:r>
            <a:r>
              <a:rPr lang="en-US" dirty="0" err="1" smtClean="0"/>
              <a:t>Karama</a:t>
            </a:r>
            <a:r>
              <a:rPr lang="en-US" dirty="0" smtClean="0"/>
              <a:t> Neighborhoods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451501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 </a:t>
            </a:r>
            <a:r>
              <a:rPr lang="en-US" dirty="0" err="1" smtClean="0"/>
              <a:t>KMeans</a:t>
            </a:r>
            <a:r>
              <a:rPr lang="en-US" dirty="0" smtClean="0"/>
              <a:t> </a:t>
            </a:r>
            <a:r>
              <a:rPr lang="en-US" dirty="0"/>
              <a:t>Clustering of </a:t>
            </a:r>
            <a:r>
              <a:rPr lang="en-US" dirty="0" smtClean="0"/>
              <a:t>restaurants </a:t>
            </a:r>
            <a:r>
              <a:rPr lang="en-US" dirty="0"/>
              <a:t>in Al </a:t>
            </a:r>
            <a:r>
              <a:rPr lang="en-US" dirty="0" err="1"/>
              <a:t>karama</a:t>
            </a:r>
            <a:r>
              <a:rPr lang="en-US" dirty="0"/>
              <a:t> Neighborhood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8857" y="2286000"/>
            <a:ext cx="8090424" cy="4022725"/>
          </a:xfrm>
        </p:spPr>
      </p:pic>
    </p:spTree>
    <p:extLst>
      <p:ext uri="{BB962C8B-B14F-4D97-AF65-F5344CB8AC3E}">
        <p14:creationId xmlns:p14="http://schemas.microsoft.com/office/powerpoint/2010/main" val="17248723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 Means Clustering without heat </a:t>
            </a:r>
            <a:r>
              <a:rPr lang="en-US" dirty="0" smtClean="0"/>
              <a:t>map-Al </a:t>
            </a:r>
            <a:r>
              <a:rPr lang="en-US" dirty="0" err="1" smtClean="0"/>
              <a:t>Mankool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21267" y="2286000"/>
            <a:ext cx="8125603" cy="4022725"/>
          </a:xfrm>
        </p:spPr>
      </p:pic>
    </p:spTree>
    <p:extLst>
      <p:ext uri="{BB962C8B-B14F-4D97-AF65-F5344CB8AC3E}">
        <p14:creationId xmlns:p14="http://schemas.microsoft.com/office/powerpoint/2010/main" val="68398976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 Means Clustering without heat </a:t>
            </a:r>
            <a:r>
              <a:rPr lang="en-US" dirty="0" smtClean="0"/>
              <a:t>map-Al </a:t>
            </a:r>
            <a:r>
              <a:rPr lang="en-US" dirty="0" err="1" smtClean="0"/>
              <a:t>rigga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11248" y="2286000"/>
            <a:ext cx="8145642" cy="4022725"/>
          </a:xfrm>
        </p:spPr>
      </p:pic>
    </p:spTree>
    <p:extLst>
      <p:ext uri="{BB962C8B-B14F-4D97-AF65-F5344CB8AC3E}">
        <p14:creationId xmlns:p14="http://schemas.microsoft.com/office/powerpoint/2010/main" val="165634265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 Means Clustering </a:t>
            </a:r>
            <a:r>
              <a:rPr lang="en-US" dirty="0" smtClean="0"/>
              <a:t>in </a:t>
            </a:r>
            <a:r>
              <a:rPr lang="en-US" dirty="0"/>
              <a:t>Al </a:t>
            </a:r>
            <a:r>
              <a:rPr lang="en-US" dirty="0" err="1"/>
              <a:t>karama</a:t>
            </a:r>
            <a:r>
              <a:rPr lang="en-US" dirty="0"/>
              <a:t> Neighborhood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13753" y="2286000"/>
            <a:ext cx="8140632" cy="4022725"/>
          </a:xfrm>
        </p:spPr>
      </p:pic>
    </p:spTree>
    <p:extLst>
      <p:ext uri="{BB962C8B-B14F-4D97-AF65-F5344CB8AC3E}">
        <p14:creationId xmlns:p14="http://schemas.microsoft.com/office/powerpoint/2010/main" val="214992656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u="sng" dirty="0"/>
              <a:t>Results and Discussion </a:t>
            </a:r>
            <a:r>
              <a:rPr lang="en-US" dirty="0"/>
              <a:t/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Wingdings" panose="05000000000000000000" pitchFamily="2" charset="2"/>
              <a:buChar char="v"/>
            </a:pPr>
            <a:r>
              <a:rPr lang="en-US" dirty="0"/>
              <a:t>Highest concentration of restaurants was detected north and west from Al </a:t>
            </a:r>
            <a:r>
              <a:rPr lang="en-US" dirty="0" err="1" smtClean="0"/>
              <a:t>Karama</a:t>
            </a:r>
            <a:r>
              <a:rPr lang="en-US" dirty="0" smtClean="0"/>
              <a:t>.</a:t>
            </a:r>
          </a:p>
          <a:p>
            <a:pPr>
              <a:buFont typeface="Wingdings" panose="05000000000000000000" pitchFamily="2" charset="2"/>
              <a:buChar char="v"/>
            </a:pPr>
            <a:endParaRPr lang="en-US" dirty="0" smtClean="0"/>
          </a:p>
          <a:p>
            <a:pPr>
              <a:buFont typeface="Wingdings" panose="05000000000000000000" pitchFamily="2" charset="2"/>
              <a:buChar char="v"/>
            </a:pPr>
            <a:r>
              <a:rPr lang="en-US" dirty="0"/>
              <a:t>O</a:t>
            </a:r>
            <a:r>
              <a:rPr lang="en-US" dirty="0" smtClean="0"/>
              <a:t>ur </a:t>
            </a:r>
            <a:r>
              <a:rPr lang="en-US" dirty="0"/>
              <a:t>attention was focused on Al </a:t>
            </a:r>
            <a:r>
              <a:rPr lang="en-US" dirty="0" err="1"/>
              <a:t>Mankool</a:t>
            </a:r>
            <a:r>
              <a:rPr lang="en-US" dirty="0"/>
              <a:t> and Al </a:t>
            </a:r>
            <a:r>
              <a:rPr lang="en-US" dirty="0" err="1" smtClean="0"/>
              <a:t>Rigga</a:t>
            </a:r>
            <a:r>
              <a:rPr lang="en-US" dirty="0" smtClean="0"/>
              <a:t>.</a:t>
            </a:r>
          </a:p>
          <a:p>
            <a:pPr lvl="1">
              <a:buFont typeface="Wingdings" panose="05000000000000000000" pitchFamily="2" charset="2"/>
              <a:buChar char="v"/>
            </a:pPr>
            <a:r>
              <a:rPr lang="en-US" dirty="0"/>
              <a:t>offer a combination of popularity among tourists, closeness to city center, strong socio-economic dynamics </a:t>
            </a:r>
            <a:endParaRPr lang="en-US" dirty="0" smtClean="0"/>
          </a:p>
          <a:p>
            <a:pPr>
              <a:buFont typeface="Wingdings" panose="05000000000000000000" pitchFamily="2" charset="2"/>
              <a:buChar char="v"/>
            </a:pPr>
            <a:endParaRPr lang="en-US" dirty="0" smtClean="0"/>
          </a:p>
          <a:p>
            <a:pPr>
              <a:buFont typeface="Wingdings" panose="05000000000000000000" pitchFamily="2" charset="2"/>
              <a:buChar char="v"/>
            </a:pPr>
            <a:r>
              <a:rPr lang="en-US" dirty="0" smtClean="0"/>
              <a:t>Another </a:t>
            </a:r>
            <a:r>
              <a:rPr lang="en-US" dirty="0"/>
              <a:t>borough was identified as potentially </a:t>
            </a:r>
            <a:r>
              <a:rPr lang="en-US" dirty="0" smtClean="0"/>
              <a:t>interesting – AL </a:t>
            </a:r>
            <a:r>
              <a:rPr lang="en-US" dirty="0" err="1" smtClean="0"/>
              <a:t>Zabeel</a:t>
            </a:r>
            <a:r>
              <a:rPr lang="en-US" dirty="0" smtClean="0"/>
              <a:t>.</a:t>
            </a:r>
          </a:p>
          <a:p>
            <a:pPr>
              <a:buFont typeface="Wingdings" panose="05000000000000000000" pitchFamily="2" charset="2"/>
              <a:buChar char="v"/>
            </a:pPr>
            <a:endParaRPr lang="en-US" dirty="0"/>
          </a:p>
          <a:p>
            <a:pPr>
              <a:buFont typeface="Wingdings" panose="05000000000000000000" pitchFamily="2" charset="2"/>
              <a:buChar char="v"/>
            </a:pPr>
            <a:r>
              <a:rPr lang="en-US" dirty="0"/>
              <a:t>Recommended zones should therefore be considered only as a starting point for more detailed analysis which could eventually result in location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81214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u="sng" dirty="0"/>
              <a:t>Best Locations for new Indian </a:t>
            </a:r>
            <a:r>
              <a:rPr lang="en-US" b="1" u="sng" dirty="0" err="1"/>
              <a:t>resturants</a:t>
            </a:r>
            <a:r>
              <a:rPr lang="en-US" b="1" u="sng" dirty="0"/>
              <a:t> in </a:t>
            </a:r>
            <a:r>
              <a:rPr lang="en-US" b="1" u="sng" dirty="0" smtClean="0"/>
              <a:t>neighborhood</a:t>
            </a:r>
            <a:r>
              <a:rPr lang="en-US" dirty="0"/>
              <a:t/>
            </a:r>
            <a:br>
              <a:rPr lang="en-US" dirty="0"/>
            </a:b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18868" y="2286000"/>
            <a:ext cx="8130401" cy="4022725"/>
          </a:xfrm>
        </p:spPr>
      </p:pic>
    </p:spTree>
    <p:extLst>
      <p:ext uri="{BB962C8B-B14F-4D97-AF65-F5344CB8AC3E}">
        <p14:creationId xmlns:p14="http://schemas.microsoft.com/office/powerpoint/2010/main" val="19176945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u="sng" dirty="0"/>
              <a:t>Conclusion </a:t>
            </a:r>
            <a:r>
              <a:rPr lang="en-US" dirty="0"/>
              <a:t/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>
              <a:buFont typeface="Wingdings" panose="05000000000000000000" pitchFamily="2" charset="2"/>
              <a:buChar char="v"/>
            </a:pPr>
            <a:r>
              <a:rPr lang="en-US" dirty="0"/>
              <a:t>Purpose of this project was to identify Dubai areas close to center with low number of restaurants (particularly Indian restaurants) </a:t>
            </a:r>
            <a:r>
              <a:rPr lang="en-US" dirty="0" smtClean="0"/>
              <a:t>.</a:t>
            </a:r>
          </a:p>
          <a:p>
            <a:pPr>
              <a:buFont typeface="Wingdings" panose="05000000000000000000" pitchFamily="2" charset="2"/>
              <a:buChar char="v"/>
            </a:pPr>
            <a:endParaRPr lang="en-US" dirty="0" smtClean="0"/>
          </a:p>
          <a:p>
            <a:pPr>
              <a:buFont typeface="Wingdings" panose="05000000000000000000" pitchFamily="2" charset="2"/>
              <a:buChar char="v"/>
            </a:pPr>
            <a:r>
              <a:rPr lang="en-US" dirty="0" smtClean="0"/>
              <a:t>By </a:t>
            </a:r>
            <a:r>
              <a:rPr lang="en-US" dirty="0"/>
              <a:t>calculating restaurant density distribution from Foursquare data we have first identified general boroughs that justify further analysis (Al </a:t>
            </a:r>
            <a:r>
              <a:rPr lang="en-US" dirty="0" err="1"/>
              <a:t>Mankool</a:t>
            </a:r>
            <a:r>
              <a:rPr lang="en-US" dirty="0"/>
              <a:t> and Al </a:t>
            </a:r>
            <a:r>
              <a:rPr lang="en-US" dirty="0" err="1"/>
              <a:t>Rigga</a:t>
            </a:r>
            <a:r>
              <a:rPr lang="en-US" dirty="0" smtClean="0"/>
              <a:t>).</a:t>
            </a:r>
          </a:p>
          <a:p>
            <a:pPr>
              <a:buFont typeface="Wingdings" panose="05000000000000000000" pitchFamily="2" charset="2"/>
              <a:buChar char="v"/>
            </a:pPr>
            <a:endParaRPr lang="en-US" dirty="0" smtClean="0"/>
          </a:p>
          <a:p>
            <a:pPr>
              <a:buFont typeface="Wingdings" panose="05000000000000000000" pitchFamily="2" charset="2"/>
              <a:buChar char="v"/>
            </a:pPr>
            <a:r>
              <a:rPr lang="en-US" dirty="0"/>
              <a:t>Clustering of those locations was then performed in order to create major zones of interest (containing greatest number of potential locations) </a:t>
            </a:r>
            <a:r>
              <a:rPr lang="en-US" dirty="0" smtClean="0"/>
              <a:t>.</a:t>
            </a:r>
          </a:p>
          <a:p>
            <a:pPr marL="0" indent="0">
              <a:buNone/>
            </a:pPr>
            <a:endParaRPr lang="en-US" dirty="0" smtClean="0"/>
          </a:p>
          <a:p>
            <a:pPr>
              <a:buFont typeface="Wingdings" panose="05000000000000000000" pitchFamily="2" charset="2"/>
              <a:buChar char="v"/>
            </a:pPr>
            <a:r>
              <a:rPr lang="en-US" dirty="0"/>
              <a:t>Final decision on optimal restaurant location will be made by stakeholders based on specific characteristics of neighborhoods and locations in every recommended </a:t>
            </a:r>
            <a:r>
              <a:rPr lang="en-US" dirty="0" smtClean="0"/>
              <a:t>zone.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2182100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u="sng" dirty="0"/>
              <a:t>Introduction: Business </a:t>
            </a:r>
            <a:r>
              <a:rPr lang="en-US" b="1" u="sng" dirty="0" smtClean="0"/>
              <a:t>Problems</a:t>
            </a:r>
            <a:r>
              <a:rPr lang="en-US" b="1" u="sng" dirty="0"/>
              <a:t> 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v"/>
            </a:pPr>
            <a:r>
              <a:rPr lang="en-US" dirty="0"/>
              <a:t>In this project we will try to find an optimal location for a restaurant. </a:t>
            </a:r>
            <a:endParaRPr lang="en-US" dirty="0"/>
          </a:p>
          <a:p>
            <a:pPr>
              <a:buFont typeface="Wingdings" panose="05000000000000000000" pitchFamily="2" charset="2"/>
              <a:buChar char="v"/>
            </a:pPr>
            <a:r>
              <a:rPr lang="en-US" dirty="0" smtClean="0"/>
              <a:t>Specifically</a:t>
            </a:r>
            <a:r>
              <a:rPr lang="en-US" dirty="0"/>
              <a:t>, this report will be targeted to stakeholders interested in opening an </a:t>
            </a:r>
            <a:r>
              <a:rPr lang="en-US" b="1" dirty="0"/>
              <a:t>Indian restaurant</a:t>
            </a:r>
            <a:r>
              <a:rPr lang="en-US" dirty="0"/>
              <a:t> in </a:t>
            </a:r>
            <a:r>
              <a:rPr lang="en-US" b="1" dirty="0" err="1"/>
              <a:t>Karama</a:t>
            </a:r>
            <a:r>
              <a:rPr lang="en-US" dirty="0"/>
              <a:t>, Dubai, U.A.E.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dirty="0" smtClean="0"/>
              <a:t>We </a:t>
            </a:r>
            <a:r>
              <a:rPr lang="en-US" dirty="0"/>
              <a:t>are also particularly interested in </a:t>
            </a:r>
            <a:r>
              <a:rPr lang="en-US" b="1" dirty="0"/>
              <a:t>areas with no Indian restaurants in vicinity</a:t>
            </a:r>
            <a:r>
              <a:rPr lang="en-US" dirty="0"/>
              <a:t>. </a:t>
            </a:r>
            <a:endParaRPr lang="en-US" dirty="0" smtClean="0"/>
          </a:p>
          <a:p>
            <a:pPr>
              <a:buFont typeface="Wingdings" panose="05000000000000000000" pitchFamily="2" charset="2"/>
              <a:buChar char="v"/>
            </a:pPr>
            <a:r>
              <a:rPr lang="en-US" dirty="0" smtClean="0"/>
              <a:t>We </a:t>
            </a:r>
            <a:r>
              <a:rPr lang="en-US" dirty="0"/>
              <a:t>would also prefer locations </a:t>
            </a:r>
            <a:r>
              <a:rPr lang="en-US" b="1" dirty="0"/>
              <a:t>as close to city center as possible</a:t>
            </a:r>
            <a:r>
              <a:rPr lang="en-US" dirty="0"/>
              <a:t>, assuming that first two conditions are met.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dirty="0"/>
              <a:t>We will use our data science powers to generate a few most promising neighborhoods based on this criteria.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206121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u="sng" dirty="0"/>
              <a:t>Data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v"/>
            </a:pPr>
            <a:r>
              <a:rPr lang="en-US" b="1" dirty="0"/>
              <a:t>Google Maps API </a:t>
            </a:r>
            <a:r>
              <a:rPr lang="en-US" b="1" dirty="0" smtClean="0"/>
              <a:t>geocoding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b="1" dirty="0"/>
              <a:t>Foursquare </a:t>
            </a:r>
            <a:r>
              <a:rPr lang="en-US" b="1" dirty="0" smtClean="0"/>
              <a:t>API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b="1" dirty="0"/>
              <a:t>Google Maps API reverse </a:t>
            </a:r>
            <a:r>
              <a:rPr lang="en-US" b="1" dirty="0" smtClean="0"/>
              <a:t>geocoding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b="1" dirty="0"/>
              <a:t>Neighborhood Candidates</a:t>
            </a:r>
            <a:endParaRPr lang="en-US" dirty="0"/>
          </a:p>
          <a:p>
            <a:endParaRPr lang="en-US" b="1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563504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u="sng" dirty="0"/>
              <a:t>Methodology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 smtClean="0"/>
          </a:p>
          <a:p>
            <a:pPr>
              <a:buFont typeface="Wingdings" panose="05000000000000000000" pitchFamily="2" charset="2"/>
              <a:buChar char="v"/>
            </a:pPr>
            <a:r>
              <a:rPr lang="en-US" dirty="0" smtClean="0"/>
              <a:t>In </a:t>
            </a:r>
            <a:r>
              <a:rPr lang="en-US" dirty="0"/>
              <a:t>first step we have </a:t>
            </a:r>
            <a:r>
              <a:rPr lang="en-US" dirty="0" smtClean="0"/>
              <a:t>collected </a:t>
            </a:r>
            <a:r>
              <a:rPr lang="en-US" dirty="0"/>
              <a:t>the required </a:t>
            </a:r>
            <a:r>
              <a:rPr lang="en-US" b="1" dirty="0" smtClean="0"/>
              <a:t>data</a:t>
            </a:r>
          </a:p>
          <a:p>
            <a:pPr>
              <a:buFont typeface="Wingdings" panose="05000000000000000000" pitchFamily="2" charset="2"/>
              <a:buChar char="v"/>
            </a:pPr>
            <a:endParaRPr lang="en-US" b="1" dirty="0" smtClean="0"/>
          </a:p>
          <a:p>
            <a:pPr>
              <a:buFont typeface="Wingdings" panose="05000000000000000000" pitchFamily="2" charset="2"/>
              <a:buChar char="v"/>
            </a:pPr>
            <a:r>
              <a:rPr lang="en-US" dirty="0"/>
              <a:t>Second step in our </a:t>
            </a:r>
            <a:r>
              <a:rPr lang="en-US" dirty="0" smtClean="0"/>
              <a:t>analysis will be calculation and exploration of '</a:t>
            </a:r>
            <a:r>
              <a:rPr lang="en-US" b="1" dirty="0" smtClean="0"/>
              <a:t>restaurant density</a:t>
            </a:r>
            <a:r>
              <a:rPr lang="en-US" dirty="0" smtClean="0"/>
              <a:t>' across different areas</a:t>
            </a:r>
          </a:p>
          <a:p>
            <a:pPr>
              <a:buFont typeface="Wingdings" panose="05000000000000000000" pitchFamily="2" charset="2"/>
              <a:buChar char="v"/>
            </a:pPr>
            <a:endParaRPr lang="en-US" dirty="0" smtClean="0"/>
          </a:p>
          <a:p>
            <a:pPr>
              <a:buFont typeface="Wingdings" panose="05000000000000000000" pitchFamily="2" charset="2"/>
              <a:buChar char="v"/>
            </a:pPr>
            <a:r>
              <a:rPr lang="en-US" dirty="0"/>
              <a:t>In third and final step we will focus on most promising areas and within those create </a:t>
            </a:r>
            <a:r>
              <a:rPr lang="en-US" b="1" dirty="0"/>
              <a:t>clusters of locations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072952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coordinates of centers </a:t>
            </a:r>
            <a:r>
              <a:rPr lang="en-US" dirty="0" smtClean="0"/>
              <a:t>of al </a:t>
            </a:r>
            <a:r>
              <a:rPr lang="en-US" dirty="0" err="1" smtClean="0"/>
              <a:t>karama</a:t>
            </a:r>
            <a:r>
              <a:rPr lang="en-US" dirty="0" smtClean="0"/>
              <a:t> neighborhoods</a:t>
            </a:r>
            <a:r>
              <a:rPr lang="en-US" dirty="0"/>
              <a:t/>
            </a:r>
            <a:br>
              <a:rPr lang="en-US" dirty="0"/>
            </a:b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90629" y="2286000"/>
            <a:ext cx="6186880" cy="4022725"/>
          </a:xfrm>
        </p:spPr>
      </p:pic>
    </p:spTree>
    <p:extLst>
      <p:ext uri="{BB962C8B-B14F-4D97-AF65-F5344CB8AC3E}">
        <p14:creationId xmlns:p14="http://schemas.microsoft.com/office/powerpoint/2010/main" val="30672455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 smtClean="0"/>
              <a:t>Analysis</a:t>
            </a:r>
            <a:r>
              <a:rPr lang="en-US" b="1" u="sng" dirty="0" smtClean="0"/>
              <a:t>- </a:t>
            </a:r>
            <a:r>
              <a:rPr lang="en-US" dirty="0"/>
              <a:t>basic explanatory data analysis </a:t>
            </a:r>
            <a:br>
              <a:rPr lang="en-US" dirty="0"/>
            </a:b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48820" y="2286000"/>
            <a:ext cx="8070498" cy="4022725"/>
          </a:xfrm>
        </p:spPr>
      </p:pic>
    </p:spTree>
    <p:extLst>
      <p:ext uri="{BB962C8B-B14F-4D97-AF65-F5344CB8AC3E}">
        <p14:creationId xmlns:p14="http://schemas.microsoft.com/office/powerpoint/2010/main" val="17594814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density </a:t>
            </a:r>
            <a:r>
              <a:rPr lang="en-US" dirty="0"/>
              <a:t>of </a:t>
            </a:r>
            <a:r>
              <a:rPr lang="en-US" dirty="0" smtClean="0"/>
              <a:t>Indian </a:t>
            </a:r>
            <a:r>
              <a:rPr lang="en-US" dirty="0" err="1" smtClean="0"/>
              <a:t>restuarants</a:t>
            </a:r>
            <a:r>
              <a:rPr lang="en-US" dirty="0" smtClean="0"/>
              <a:t> </a:t>
            </a:r>
            <a:r>
              <a:rPr lang="en-US" dirty="0"/>
              <a:t>in Al </a:t>
            </a:r>
            <a:r>
              <a:rPr lang="en-US" dirty="0" err="1"/>
              <a:t>karama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6219" y="2286000"/>
            <a:ext cx="8175700" cy="4022725"/>
          </a:xfrm>
        </p:spPr>
      </p:pic>
    </p:spTree>
    <p:extLst>
      <p:ext uri="{BB962C8B-B14F-4D97-AF65-F5344CB8AC3E}">
        <p14:creationId xmlns:p14="http://schemas.microsoft.com/office/powerpoint/2010/main" val="6294145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density </a:t>
            </a:r>
            <a:r>
              <a:rPr lang="en-US" dirty="0"/>
              <a:t>of </a:t>
            </a:r>
            <a:r>
              <a:rPr lang="en-US" dirty="0" err="1"/>
              <a:t>resturants</a:t>
            </a:r>
            <a:r>
              <a:rPr lang="en-US" dirty="0"/>
              <a:t> in Al </a:t>
            </a:r>
            <a:r>
              <a:rPr lang="en-US" dirty="0" err="1"/>
              <a:t>karama</a:t>
            </a:r>
            <a:r>
              <a:rPr lang="en-US" dirty="0"/>
              <a:t> Neighborhood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11248" y="2286000"/>
            <a:ext cx="8145642" cy="4022725"/>
          </a:xfrm>
        </p:spPr>
      </p:pic>
    </p:spTree>
    <p:extLst>
      <p:ext uri="{BB962C8B-B14F-4D97-AF65-F5344CB8AC3E}">
        <p14:creationId xmlns:p14="http://schemas.microsoft.com/office/powerpoint/2010/main" val="3097982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4307" y="542487"/>
            <a:ext cx="9720072" cy="1499616"/>
          </a:xfrm>
        </p:spPr>
        <p:txBody>
          <a:bodyPr/>
          <a:lstStyle/>
          <a:p>
            <a:r>
              <a:rPr lang="it-IT" dirty="0"/>
              <a:t>Zero Indian resturants Zone in Al karama Neighborhood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16257" y="2286000"/>
            <a:ext cx="8135623" cy="4022725"/>
          </a:xfrm>
        </p:spPr>
      </p:pic>
    </p:spTree>
    <p:extLst>
      <p:ext uri="{BB962C8B-B14F-4D97-AF65-F5344CB8AC3E}">
        <p14:creationId xmlns:p14="http://schemas.microsoft.com/office/powerpoint/2010/main" val="35018963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ntegral">
  <a:themeElements>
    <a:clrScheme name="Integral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B9F25"/>
      </a:hlink>
      <a:folHlink>
        <a:srgbClr val="B26B02"/>
      </a:folHlink>
    </a:clrScheme>
    <a:fontScheme name="Integral">
      <a:majorFont>
        <a:latin typeface="Tw Cen MT Condensed" panose="020B06060201040202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Integral">
      <a:fillStyleLst>
        <a:solidFill>
          <a:schemeClr val="phClr"/>
        </a:solidFill>
        <a:gradFill rotWithShape="1">
          <a:gsLst>
            <a:gs pos="0">
              <a:schemeClr val="phClr">
                <a:tint val="83000"/>
                <a:satMod val="100000"/>
                <a:lumMod val="100000"/>
              </a:schemeClr>
            </a:gs>
            <a:gs pos="100000">
              <a:schemeClr val="phClr">
                <a:tint val="61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tint val="100000"/>
                <a:shade val="85000"/>
                <a:satMod val="100000"/>
                <a:lumMod val="100000"/>
              </a:schemeClr>
            </a:gs>
            <a:gs pos="100000">
              <a:schemeClr val="phClr">
                <a:tint val="90000"/>
                <a:shade val="100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2700" dir="5400000" algn="ctr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76200" dist="25400" dir="5400000" algn="ct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flat" dir="t">
              <a:rot lat="0" lon="0" rev="3600000"/>
            </a:lightRig>
          </a:scene3d>
          <a:sp3d contourW="12700" prstMaterial="flat">
            <a:bevelT w="38100" h="44450" prst="angle"/>
            <a:contourClr>
              <a:schemeClr val="phClr">
                <a:shade val="35000"/>
                <a:satMod val="16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85000"/>
            <a:satMod val="125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95000"/>
                <a:shade val="74000"/>
                <a:satMod val="230000"/>
              </a:schemeClr>
              <a:schemeClr val="phClr">
                <a:tint val="92000"/>
                <a:shade val="69000"/>
                <a:satMod val="250000"/>
              </a:schemeClr>
            </a:duotone>
          </a:blip>
          <a:tile tx="0" ty="0" sx="40000" sy="4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ntegral" id="{3577F8C9-A904-41D8-97D2-FD898F53F20E}" vid="{682D6EBE-8D36-4FF2-9DB3-F3D8D7B6715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Integral</Template>
  <TotalTime>55</TotalTime>
  <Words>309</Words>
  <Application>Microsoft Office PowerPoint</Application>
  <PresentationFormat>Widescreen</PresentationFormat>
  <Paragraphs>47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1" baseType="lpstr">
      <vt:lpstr>Tw Cen MT</vt:lpstr>
      <vt:lpstr>Tw Cen MT Condensed</vt:lpstr>
      <vt:lpstr>Wingdings</vt:lpstr>
      <vt:lpstr>Wingdings 3</vt:lpstr>
      <vt:lpstr>Integral</vt:lpstr>
      <vt:lpstr>Capstone Project case study </vt:lpstr>
      <vt:lpstr>Introduction: Business Problems </vt:lpstr>
      <vt:lpstr>Data</vt:lpstr>
      <vt:lpstr>Methodology</vt:lpstr>
      <vt:lpstr>coordinates of centers of al karama neighborhoods </vt:lpstr>
      <vt:lpstr>Analysis- basic explanatory data analysis  </vt:lpstr>
      <vt:lpstr>density of Indian restuarants in Al karama</vt:lpstr>
      <vt:lpstr>density of resturants in Al karama Neighborhood</vt:lpstr>
      <vt:lpstr>Zero Indian resturants Zone in Al karama Neighborhood</vt:lpstr>
      <vt:lpstr> KMeans Clustering of restaurants in Al karama Neighborhood</vt:lpstr>
      <vt:lpstr>K Means Clustering without heat map-Al Mankool</vt:lpstr>
      <vt:lpstr>K Means Clustering without heat map-Al rigga</vt:lpstr>
      <vt:lpstr>K Means Clustering in Al karama Neighborhood</vt:lpstr>
      <vt:lpstr>Results and Discussion  </vt:lpstr>
      <vt:lpstr>Best Locations for new Indian resturants in neighborhood </vt:lpstr>
      <vt:lpstr>Conclusion  </vt:lpstr>
    </vt:vector>
  </TitlesOfParts>
  <Company>Toshiba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Capstone Project</dc:title>
  <dc:creator>User</dc:creator>
  <cp:lastModifiedBy>User</cp:lastModifiedBy>
  <cp:revision>15</cp:revision>
  <dcterms:created xsi:type="dcterms:W3CDTF">2020-06-09T22:40:34Z</dcterms:created>
  <dcterms:modified xsi:type="dcterms:W3CDTF">2020-06-10T05:34:28Z</dcterms:modified>
</cp:coreProperties>
</file>

<file path=docProps/thumbnail.jpeg>
</file>